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5_81F34B08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1B6719F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77" r:id="rId17"/>
    <p:sldId id="278" r:id="rId18"/>
    <p:sldId id="271" r:id="rId19"/>
    <p:sldId id="273" r:id="rId20"/>
    <p:sldId id="267" r:id="rId21"/>
    <p:sldId id="268" r:id="rId22"/>
    <p:sldId id="281" r:id="rId23"/>
    <p:sldId id="287" r:id="rId24"/>
    <p:sldId id="288" r:id="rId25"/>
    <p:sldId id="285" r:id="rId26"/>
    <p:sldId id="286" r:id="rId27"/>
    <p:sldId id="275" r:id="rId28"/>
    <p:sldId id="280" r:id="rId29"/>
  </p:sldIdLst>
  <p:sldSz cx="9144000" cy="6858000" type="screen4x3"/>
  <p:notesSz cx="6858000" cy="9144000"/>
  <p:custDataLst>
    <p:tags r:id="rId3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1224" y="132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201" hash="2067126414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001824EC-38CE-48B0-94A7-3C4D829CC1A2}" authorId="{0380C69B-89EC-86FF-2DEC-393ABDFE62D1}" created="2023-09-04T15:04:46.612">
    <pc:sldMkLst xmlns:pc="http://schemas.microsoft.com/office/powerpoint/2013/main/command">
      <pc:docMk/>
      <pc:sldMk cId="2180205320" sldId="277"/>
    </pc:sldMkLst>
    <p188:txBody>
      <a:bodyPr/>
      <a:lstStyle/>
      <a:p>
        <a:r>
          <a:rPr lang="nl-NL"/>
          <a:t>Test with DA colleagues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  <p188:cm id="{C995FFB0-1F3D-4D6F-AEBA-D222B087E914}" authorId="{0380C69B-89EC-86FF-2DEC-393ABDFE62D1}" created="2023-09-04T15:00:33.820">
    <pc:sldMkLst xmlns:pc="http://schemas.microsoft.com/office/powerpoint/2013/main/command">
      <pc:docMk/>
      <pc:sldMk cId="2812672765" sldId="282"/>
    </pc:sldMkLst>
    <p188:txBody>
      <a:bodyPr/>
      <a:lstStyle/>
      <a:p>
        <a:r>
          <a:rPr lang="nl-NL"/>
          <a:t>Add ALL the sheet names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4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457199" y="1340768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467544" y="2060848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1588" imgH="1588" progId="TCLayout.ActiveDocument.1">
                  <p:embed/>
                </p:oleObj>
              </mc:Choice>
              <mc:Fallback>
                <p:oleObj name="think-cell Slide" r:id="rId20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1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seamlessly-teach-data-in-the-classroom-with-data-camp-workspace" TargetMode="External"/><Relationship Id="rId2" Type="http://schemas.openxmlformats.org/officeDocument/2006/relationships/hyperlink" Target="https://www.datacamp.com/universities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resources/webinars/using-workspace-in-the-classroom" TargetMode="External"/><Relationship Id="rId2" Type="http://schemas.openxmlformats.org/officeDocument/2006/relationships/hyperlink" Target="https://workspace-docs.datacamp.com/resources/workspace-for-education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43505"/>
              </p:ext>
            </p:extLst>
          </p:nvPr>
        </p:nvGraphicFramePr>
        <p:xfrm>
          <a:off x="473880" y="1718222"/>
          <a:ext cx="8263350" cy="4038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Your task:</a:t>
                      </a:r>
                      <a:r>
                        <a:rPr lang="en-US" sz="1400" b="0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 [Input the remaining theme here]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  <a:p>
                      <a:r>
                        <a:rPr lang="en-US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US" b="0" i="1" dirty="0">
                          <a:solidFill>
                            <a:schemeClr val="bg2"/>
                          </a:solidFill>
                        </a:rPr>
                        <a:t>[Input the internal variable input values for the decision maker option: “Focus on cryptocurrency”. Be sure to respect the constraint and notice how the other options are valued]</a:t>
                      </a:r>
                      <a:endParaRPr lang="nl-NL" b="0" i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weights;</a:t>
                      </a:r>
                    </a:p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 key output weights, 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themes, key outputs and scenarios.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[Input the remaining theme in </a:t>
                      </a:r>
                      <a:r>
                        <a:rPr lang="en-GB" sz="1400" i="1" dirty="0" err="1">
                          <a:solidFill>
                            <a:schemeClr val="bg2"/>
                          </a:solidFill>
                        </a:rPr>
                        <a:t>theme_weights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Go to the </a:t>
            </a:r>
            <a:r>
              <a:rPr lang="en-GB" sz="105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05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05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Switch to the branch: </a:t>
            </a:r>
            <a:r>
              <a:rPr lang="en-GB" sz="1050" dirty="0" err="1">
                <a:solidFill>
                  <a:schemeClr val="dk2"/>
                </a:solidFill>
              </a:rPr>
              <a:t>Nyenrode_DRL</a:t>
            </a:r>
            <a:r>
              <a:rPr lang="en-GB" sz="105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05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05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05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050" b="1" dirty="0" err="1">
                <a:solidFill>
                  <a:schemeClr val="dk2"/>
                </a:solidFill>
              </a:rPr>
              <a:t>trbs</a:t>
            </a:r>
            <a:r>
              <a:rPr lang="en-GB" sz="105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Fill the Theme name in the “</a:t>
            </a:r>
            <a:r>
              <a:rPr lang="en-GB" sz="1050" dirty="0" err="1">
                <a:solidFill>
                  <a:schemeClr val="dk2"/>
                </a:solidFill>
              </a:rPr>
              <a:t>key_outputs</a:t>
            </a:r>
            <a:r>
              <a:rPr lang="en-GB" sz="1050" dirty="0">
                <a:solidFill>
                  <a:schemeClr val="dk2"/>
                </a:solidFill>
              </a:rPr>
              <a:t>” sheet (also this theme name is missing in one other sheet,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050" dirty="0" err="1">
                <a:solidFill>
                  <a:schemeClr val="dk2"/>
                </a:solidFill>
              </a:rPr>
              <a:t>decision_makers_options</a:t>
            </a:r>
            <a:r>
              <a:rPr lang="en-GB" sz="1050" dirty="0">
                <a:solidFill>
                  <a:schemeClr val="dk2"/>
                </a:solidFill>
              </a:rPr>
              <a:t>” sheet) and take into account the constraints mentioned.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b="1" dirty="0">
                <a:solidFill>
                  <a:schemeClr val="dk2"/>
                </a:solidFill>
              </a:rPr>
              <a:t>Load the template in the </a:t>
            </a:r>
            <a:r>
              <a:rPr lang="en-GB" sz="1050" b="1" dirty="0" err="1">
                <a:solidFill>
                  <a:schemeClr val="dk2"/>
                </a:solidFill>
              </a:rPr>
              <a:t>Jupyter</a:t>
            </a:r>
            <a:r>
              <a:rPr lang="en-GB" sz="1050" b="1" dirty="0">
                <a:solidFill>
                  <a:schemeClr val="dk2"/>
                </a:solidFill>
              </a:rPr>
              <a:t> Notebook for your case and follow the instructions there.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After you’ve run the model and obtained your results. Adjust the theme weights in the Excel sheet based on your preferences and re-run the notebook: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SDG 8 /  Economic growth: Adjust the weight for the economic growth theme in the excel template to 5, leave others at 1. Re-run the notebook and note the change in the results.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</a:rPr>
              <a:t>Note: Any changes you intend to make to the input data must be made in the excel template.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i="0" dirty="0">
                <a:solidFill>
                  <a:schemeClr val="bg2"/>
                </a:solidFill>
              </a:rPr>
              <a:t>Adjust the Excel template as follows:</a:t>
            </a:r>
            <a:endParaRPr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05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050" i="0" dirty="0">
                <a:solidFill>
                  <a:schemeClr val="dk2"/>
                </a:solidFill>
              </a:rPr>
              <a:t> sheet.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fixed input for the relation between clean water and income with type </a:t>
            </a:r>
            <a:r>
              <a:rPr lang="en-US" sz="1050" i="0" dirty="0" err="1">
                <a:solidFill>
                  <a:schemeClr val="dk2"/>
                </a:solidFill>
              </a:rPr>
              <a:t>fixed_inputs</a:t>
            </a:r>
            <a:r>
              <a:rPr lang="en-US" sz="1050" i="0" dirty="0">
                <a:solidFill>
                  <a:schemeClr val="dk2"/>
                </a:solidFill>
              </a:rPr>
              <a:t> sheet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050" i="0" dirty="0">
                <a:solidFill>
                  <a:schemeClr val="dk2"/>
                </a:solidFill>
              </a:rPr>
              <a:t> </a:t>
            </a:r>
            <a:endParaRPr lang="en-US"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</a:t>
            </a:r>
            <a:r>
              <a:rPr lang="en-US" sz="1050" i="0" dirty="0">
                <a:solidFill>
                  <a:schemeClr val="bg2"/>
                </a:solidFill>
              </a:rPr>
              <a:t>Hint: those should look similar to other return on investment and income growth dependencies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05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05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28641" y="2167761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database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8BD0-6F08-0848-A046-87E7BA6A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20151"/>
            <a:ext cx="8043410" cy="8084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DataCamp</a:t>
            </a:r>
            <a:r>
              <a:rPr lang="en-US" dirty="0"/>
              <a:t> Workspace for the exercise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04983-C8BE-23FB-5EFF-EDCB90A1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13" y="1201156"/>
            <a:ext cx="7848872" cy="2880319"/>
          </a:xfrm>
        </p:spPr>
        <p:txBody>
          <a:bodyPr/>
          <a:lstStyle/>
          <a:p>
            <a:pPr marL="571500" indent="-342900">
              <a:spcAft>
                <a:spcPts val="1200"/>
              </a:spcAft>
              <a:buFontTx/>
              <a:buChar char="-"/>
            </a:pPr>
            <a:r>
              <a:rPr lang="en-US" b="1" dirty="0"/>
              <a:t>One-click duplication </a:t>
            </a:r>
            <a:r>
              <a:rPr lang="en-US" dirty="0"/>
              <a:t>of the sample template </a:t>
            </a:r>
          </a:p>
          <a:p>
            <a:pPr marL="571500" indent="-342900">
              <a:spcAft>
                <a:spcPts val="1200"/>
              </a:spcAft>
              <a:buFontTx/>
              <a:buChar char="-"/>
            </a:pPr>
            <a:r>
              <a:rPr lang="en-US" b="1" dirty="0"/>
              <a:t>Free for classrooms </a:t>
            </a:r>
            <a:r>
              <a:rPr lang="en-US" dirty="0"/>
              <a:t>– entire course library + unlimited Workspaces (private data projects). </a:t>
            </a:r>
          </a:p>
          <a:p>
            <a:pPr marL="1028700" lvl="1">
              <a:spcAft>
                <a:spcPts val="1200"/>
              </a:spcAft>
              <a:buFontTx/>
              <a:buChar char="-"/>
            </a:pPr>
            <a:r>
              <a:rPr lang="en-US" dirty="0"/>
              <a:t>Apply here: </a:t>
            </a:r>
            <a:r>
              <a:rPr lang="en-US" dirty="0">
                <a:hlinkClick r:id="rId2"/>
              </a:rPr>
              <a:t>https://www.datacamp.com/universities </a:t>
            </a:r>
            <a:endParaRPr lang="en-US" dirty="0"/>
          </a:p>
          <a:p>
            <a:pPr marL="571500" indent="-342900">
              <a:spcAft>
                <a:spcPts val="1200"/>
              </a:spcAft>
              <a:buFontTx/>
              <a:buChar char="-"/>
            </a:pPr>
            <a:r>
              <a:rPr lang="en-US" dirty="0"/>
              <a:t>Possibility to work in groups (think Google Docs)</a:t>
            </a:r>
          </a:p>
          <a:p>
            <a:pPr marL="571500" indent="-342900">
              <a:buFontTx/>
              <a:buChar char="-"/>
            </a:pPr>
            <a:endParaRPr lang="en-US" dirty="0"/>
          </a:p>
          <a:p>
            <a:pPr marL="571500" indent="-342900">
              <a:buFontTx/>
              <a:buChar char="-"/>
            </a:pPr>
            <a:endParaRPr lang="en-US" dirty="0"/>
          </a:p>
          <a:p>
            <a:pPr marL="571500" indent="-342900">
              <a:buFontTx/>
              <a:buChar char="-"/>
            </a:pPr>
            <a:endParaRPr lang="en-US" dirty="0"/>
          </a:p>
          <a:p>
            <a:pPr marL="228600" indent="0"/>
            <a:r>
              <a:rPr lang="en-US" dirty="0"/>
              <a:t>More information here: </a:t>
            </a:r>
            <a:r>
              <a:rPr lang="en-US" dirty="0">
                <a:hlinkClick r:id="rId3"/>
              </a:rPr>
              <a:t>https://www.datacamp.com/blog/seamlessly-teach-data-in-the-classroom-with-data-camp-workspace</a:t>
            </a:r>
            <a:endParaRPr lang="en-US" dirty="0"/>
          </a:p>
          <a:p>
            <a:pPr marL="571500" indent="-342900">
              <a:buFontTx/>
              <a:buChar char="-"/>
            </a:pPr>
            <a:endParaRPr lang="en-US" dirty="0"/>
          </a:p>
          <a:p>
            <a:pPr marL="571500" indent="-342900">
              <a:buFontTx/>
              <a:buChar char="-"/>
            </a:pPr>
            <a:endParaRPr lang="en-US" dirty="0"/>
          </a:p>
          <a:p>
            <a:pPr marL="571500" indent="-34290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470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8BD0-6F08-0848-A046-87E7BA6A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20151"/>
            <a:ext cx="8043410" cy="8084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DataCamp</a:t>
            </a:r>
            <a:r>
              <a:rPr lang="en-US" dirty="0"/>
              <a:t> Workspace for the exercise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04983-C8BE-23FB-5EFF-EDCB90A1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13" y="1201156"/>
            <a:ext cx="7848872" cy="2880319"/>
          </a:xfrm>
        </p:spPr>
        <p:txBody>
          <a:bodyPr/>
          <a:lstStyle/>
          <a:p>
            <a:pPr marL="971550" indent="-742950">
              <a:spcAft>
                <a:spcPts val="3600"/>
              </a:spcAft>
              <a:buAutoNum type="arabicParenBoth"/>
            </a:pPr>
            <a:r>
              <a:rPr lang="en-US" sz="3600" b="1" dirty="0">
                <a:hlinkClick r:id="rId2"/>
              </a:rPr>
              <a:t>DEMO</a:t>
            </a:r>
            <a:endParaRPr lang="en-US" sz="3600" b="1" dirty="0"/>
          </a:p>
          <a:p>
            <a:pPr marL="971550" indent="-742950">
              <a:spcAft>
                <a:spcPts val="1200"/>
              </a:spcAft>
              <a:buAutoNum type="arabicParenBoth"/>
            </a:pPr>
            <a:r>
              <a:rPr lang="en-US" sz="3600" b="1" dirty="0"/>
              <a:t>Detailed video </a:t>
            </a:r>
            <a:r>
              <a:rPr lang="en-US" sz="3600" b="1" dirty="0">
                <a:hlinkClick r:id="rId3"/>
              </a:rPr>
              <a:t>DEMO</a:t>
            </a:r>
            <a:r>
              <a:rPr lang="en-US" sz="3600" b="1" dirty="0"/>
              <a:t> </a:t>
            </a:r>
            <a:r>
              <a:rPr lang="en-US" sz="3600" dirty="0"/>
              <a:t>(Recommended if you’re keen on this idea)</a:t>
            </a:r>
          </a:p>
          <a:p>
            <a:pPr marL="1428750" lvl="1" indent="-742950">
              <a:spcAft>
                <a:spcPts val="1200"/>
              </a:spcAft>
              <a:buAutoNum type="arabicParenBoth"/>
            </a:pPr>
            <a:r>
              <a:rPr lang="en-US" sz="3200" dirty="0"/>
              <a:t>Put in timestamps for: Copying and sharing link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24392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with a DA colleague (new joiner)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0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discuss with a course teacher.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4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67550" y="4053015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8622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3,16,Slide18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2835</Words>
  <Application>Microsoft Office PowerPoint</Application>
  <PresentationFormat>On-screen Show (4:3)</PresentationFormat>
  <Paragraphs>326</Paragraphs>
  <Slides>25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DataCamp Workspace for the exercise</vt:lpstr>
      <vt:lpstr>Using DataCamp Workspace for the exercise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17</cp:revision>
  <dcterms:created xsi:type="dcterms:W3CDTF">2017-02-08T10:51:44Z</dcterms:created>
  <dcterms:modified xsi:type="dcterms:W3CDTF">2023-09-11T13:51:20Z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